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918400" cy="438912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肖贺" initials="肖贺" lastIdx="1" clrIdx="0">
    <p:extLst>
      <p:ext uri="{19B8F6BF-5375-455C-9EA6-DF929625EA0E}">
        <p15:presenceInfo xmlns:p15="http://schemas.microsoft.com/office/powerpoint/2012/main" userId="6331929ce4a9ab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CF0"/>
    <a:srgbClr val="0F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566"/>
    <p:restoredTop sz="94643"/>
  </p:normalViewPr>
  <p:slideViewPr>
    <p:cSldViewPr snapToObjects="1">
      <p:cViewPr>
        <p:scale>
          <a:sx n="50" d="100"/>
          <a:sy n="50" d="100"/>
        </p:scale>
        <p:origin x="2472" y="-634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44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2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19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27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47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6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1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146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86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98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4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09E5-11B1-4B47-856E-DB59886A056D}" type="datetimeFigureOut">
              <a:rPr kumimoji="1" lang="zh-CN" altLang="en-US" smtClean="0"/>
              <a:t>2020/2/21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8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圆角矩形 50">
            <a:extLst>
              <a:ext uri="{FF2B5EF4-FFF2-40B4-BE49-F238E27FC236}">
                <a16:creationId xmlns:a16="http://schemas.microsoft.com/office/drawing/2014/main" id="{B7520488-85B7-CE42-A75B-3EA3941829B4}"/>
              </a:ext>
            </a:extLst>
          </p:cNvPr>
          <p:cNvSpPr/>
          <p:nvPr/>
        </p:nvSpPr>
        <p:spPr>
          <a:xfrm>
            <a:off x="15381650" y="20835606"/>
            <a:ext cx="17154652" cy="14957873"/>
          </a:xfrm>
          <a:prstGeom prst="roundRect">
            <a:avLst>
              <a:gd name="adj" fmla="val 6709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mechanism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designs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UFC2</a:t>
            </a: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1D17A92-FDA9-1241-B010-BAF5737ABCBE}"/>
              </a:ext>
            </a:extLst>
          </p:cNvPr>
          <p:cNvCxnSpPr>
            <a:cxnSpLocks/>
          </p:cNvCxnSpPr>
          <p:nvPr/>
        </p:nvCxnSpPr>
        <p:spPr>
          <a:xfrm>
            <a:off x="20419640" y="6146280"/>
            <a:ext cx="0" cy="13888080"/>
          </a:xfrm>
          <a:prstGeom prst="line">
            <a:avLst/>
          </a:prstGeom>
          <a:ln>
            <a:solidFill>
              <a:schemeClr val="tx2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18E3A1E-8D69-2D46-AA29-925DCCED5F8F}"/>
              </a:ext>
            </a:extLst>
          </p:cNvPr>
          <p:cNvSpPr/>
          <p:nvPr/>
        </p:nvSpPr>
        <p:spPr>
          <a:xfrm>
            <a:off x="-53041" y="-22430"/>
            <a:ext cx="32930065" cy="4334457"/>
          </a:xfrm>
          <a:prstGeom prst="rect">
            <a:avLst/>
          </a:prstGeom>
          <a:solidFill>
            <a:srgbClr val="0F693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800" dirty="0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A700DFA-38CB-D44E-AE05-7C92993DA516}"/>
              </a:ext>
            </a:extLst>
          </p:cNvPr>
          <p:cNvCxnSpPr/>
          <p:nvPr/>
        </p:nvCxnSpPr>
        <p:spPr>
          <a:xfrm>
            <a:off x="-30632" y="4015608"/>
            <a:ext cx="32930065" cy="0"/>
          </a:xfrm>
          <a:prstGeom prst="line">
            <a:avLst/>
          </a:prstGeom>
          <a:ln w="15875" cap="rnd">
            <a:solidFill>
              <a:schemeClr val="bg1">
                <a:alpha val="43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EF08A772-82ED-1446-BAC8-2BEA856FA4B8}"/>
              </a:ext>
            </a:extLst>
          </p:cNvPr>
          <p:cNvSpPr/>
          <p:nvPr/>
        </p:nvSpPr>
        <p:spPr>
          <a:xfrm>
            <a:off x="3186032" y="76020"/>
            <a:ext cx="28539958" cy="2492990"/>
          </a:xfrm>
          <a:prstGeom prst="rect">
            <a:avLst/>
          </a:prstGeom>
          <a:solidFill>
            <a:srgbClr val="0F6938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7700" b="1" dirty="0">
                <a:solidFill>
                  <a:schemeClr val="bg1"/>
                </a:solidFill>
                <a:latin typeface="+mj-lt"/>
              </a:rPr>
              <a:t>Lock-Free Collaboration Support for Cloud Storage Services with</a:t>
            </a:r>
          </a:p>
          <a:p>
            <a:pPr algn="ctr"/>
            <a:r>
              <a:rPr kumimoji="1" lang="en-US" altLang="zh-CN" sz="7700" b="1" dirty="0">
                <a:solidFill>
                  <a:schemeClr val="bg1"/>
                </a:solidFill>
                <a:latin typeface="+mj-lt"/>
              </a:rPr>
              <a:t> Operation Inference and Transformation</a:t>
            </a:r>
            <a:endParaRPr kumimoji="1" lang="zh-CN" altLang="en-US" sz="7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BEFE0C-B945-F644-BE05-84FFB619CEE6}"/>
              </a:ext>
            </a:extLst>
          </p:cNvPr>
          <p:cNvSpPr txBox="1"/>
          <p:nvPr/>
        </p:nvSpPr>
        <p:spPr>
          <a:xfrm>
            <a:off x="4289848" y="2527828"/>
            <a:ext cx="28587176" cy="1431161"/>
          </a:xfrm>
          <a:prstGeom prst="rect">
            <a:avLst/>
          </a:prstGeom>
          <a:solidFill>
            <a:srgbClr val="0F6938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4350" dirty="0">
                <a:solidFill>
                  <a:schemeClr val="bg1"/>
                </a:solidFill>
              </a:rPr>
              <a:t>Minghao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Zhao,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Jian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Chen, and Zhenhua Li, Tsinghua University; Ennan Zhai, Alibaba Group; Feng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Qian,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University of Minnesota</a:t>
            </a:r>
          </a:p>
          <a:p>
            <a:r>
              <a:rPr kumimoji="1" lang="en-US" altLang="zh-CN" sz="4350" dirty="0" err="1">
                <a:solidFill>
                  <a:schemeClr val="bg1"/>
                </a:solidFill>
              </a:rPr>
              <a:t>Hongyi</a:t>
            </a:r>
            <a:r>
              <a:rPr kumimoji="1" lang="en-US" altLang="zh-CN" sz="4350" dirty="0">
                <a:solidFill>
                  <a:schemeClr val="bg1"/>
                </a:solidFill>
              </a:rPr>
              <a:t> Chen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Tsinghua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>
                <a:solidFill>
                  <a:schemeClr val="bg1"/>
                </a:solidFill>
              </a:rPr>
              <a:t>University,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 err="1">
                <a:solidFill>
                  <a:schemeClr val="bg1"/>
                </a:solidFill>
              </a:rPr>
              <a:t>Yunhao</a:t>
            </a:r>
            <a:r>
              <a:rPr kumimoji="1" lang="en-US" altLang="zh-CN" sz="4350" dirty="0">
                <a:solidFill>
                  <a:schemeClr val="bg1"/>
                </a:solidFill>
              </a:rPr>
              <a:t> Liu, Tsinghua University and Michigan State University,</a:t>
            </a:r>
            <a:r>
              <a:rPr kumimoji="1" lang="zh-CN" altLang="en-US" sz="4350" dirty="0">
                <a:solidFill>
                  <a:schemeClr val="bg1"/>
                </a:solidFill>
              </a:rPr>
              <a:t> </a:t>
            </a:r>
            <a:r>
              <a:rPr kumimoji="1" lang="en-US" altLang="zh-CN" sz="4350" dirty="0" err="1">
                <a:solidFill>
                  <a:schemeClr val="bg1"/>
                </a:solidFill>
              </a:rPr>
              <a:t>Tianyin</a:t>
            </a:r>
            <a:r>
              <a:rPr kumimoji="1" lang="en-US" altLang="zh-CN" sz="4350" dirty="0">
                <a:solidFill>
                  <a:schemeClr val="bg1"/>
                </a:solidFill>
              </a:rPr>
              <a:t> Xu, UIUC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17483A4-2202-AC4D-94FE-45659F0D1757}"/>
              </a:ext>
            </a:extLst>
          </p:cNvPr>
          <p:cNvSpPr/>
          <p:nvPr/>
        </p:nvSpPr>
        <p:spPr>
          <a:xfrm>
            <a:off x="848674" y="-15166"/>
            <a:ext cx="3115960" cy="4260277"/>
          </a:xfrm>
          <a:prstGeom prst="rect">
            <a:avLst/>
          </a:prstGeom>
          <a:solidFill>
            <a:srgbClr val="0F6938"/>
          </a:solidFill>
          <a:ln>
            <a:solidFill>
              <a:srgbClr val="0F6938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1733" dirty="0"/>
          </a:p>
        </p:txBody>
      </p:sp>
      <p:sp>
        <p:nvSpPr>
          <p:cNvPr id="26" name="三角形 25">
            <a:extLst>
              <a:ext uri="{FF2B5EF4-FFF2-40B4-BE49-F238E27FC236}">
                <a16:creationId xmlns:a16="http://schemas.microsoft.com/office/drawing/2014/main" id="{81AE8771-9FD1-3A44-B1B8-01C44E3ECB88}"/>
              </a:ext>
            </a:extLst>
          </p:cNvPr>
          <p:cNvSpPr/>
          <p:nvPr/>
        </p:nvSpPr>
        <p:spPr>
          <a:xfrm rot="10800000">
            <a:off x="551007" y="4306682"/>
            <a:ext cx="3684499" cy="1323762"/>
          </a:xfrm>
          <a:prstGeom prst="triangle">
            <a:avLst/>
          </a:prstGeom>
          <a:solidFill>
            <a:srgbClr val="0F693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4F255E21-29AE-1D46-9B72-5B6C609ADDA5}"/>
              </a:ext>
            </a:extLst>
          </p:cNvPr>
          <p:cNvCxnSpPr>
            <a:cxnSpLocks/>
          </p:cNvCxnSpPr>
          <p:nvPr/>
        </p:nvCxnSpPr>
        <p:spPr>
          <a:xfrm>
            <a:off x="871293" y="4187569"/>
            <a:ext cx="1533126" cy="1154779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202F79D7-59EF-074F-88F4-E24BA923773C}"/>
              </a:ext>
            </a:extLst>
          </p:cNvPr>
          <p:cNvCxnSpPr>
            <a:cxnSpLocks/>
          </p:cNvCxnSpPr>
          <p:nvPr/>
        </p:nvCxnSpPr>
        <p:spPr>
          <a:xfrm flipV="1">
            <a:off x="2404419" y="4245111"/>
            <a:ext cx="1563227" cy="1097237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A568CA2D-A9C5-F341-89E8-DE9F1AE83DA3}"/>
              </a:ext>
            </a:extLst>
          </p:cNvPr>
          <p:cNvCxnSpPr>
            <a:cxnSpLocks/>
          </p:cNvCxnSpPr>
          <p:nvPr/>
        </p:nvCxnSpPr>
        <p:spPr>
          <a:xfrm flipH="1">
            <a:off x="862337" y="68206"/>
            <a:ext cx="1" cy="4119363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26D2B0C7-D81C-2949-A0C9-D03D1DCB329A}"/>
              </a:ext>
            </a:extLst>
          </p:cNvPr>
          <p:cNvCxnSpPr>
            <a:cxnSpLocks/>
          </p:cNvCxnSpPr>
          <p:nvPr/>
        </p:nvCxnSpPr>
        <p:spPr>
          <a:xfrm flipH="1">
            <a:off x="3976602" y="1929"/>
            <a:ext cx="3013" cy="4243182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A05A71EE-D9A3-1F49-824E-79EF80EDF97A}"/>
              </a:ext>
            </a:extLst>
          </p:cNvPr>
          <p:cNvSpPr/>
          <p:nvPr/>
        </p:nvSpPr>
        <p:spPr>
          <a:xfrm>
            <a:off x="682650" y="36707240"/>
            <a:ext cx="31642395" cy="6685450"/>
          </a:xfrm>
          <a:prstGeom prst="roundRect">
            <a:avLst>
              <a:gd name="adj" fmla="val 7931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4054DBB-3059-DE43-8838-5E3237E34A85}"/>
              </a:ext>
            </a:extLst>
          </p:cNvPr>
          <p:cNvSpPr txBox="1"/>
          <p:nvPr/>
        </p:nvSpPr>
        <p:spPr>
          <a:xfrm>
            <a:off x="926152" y="42462868"/>
            <a:ext cx="1512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Figure</a:t>
            </a:r>
            <a:r>
              <a:rPr lang="zh-CN" altLang="en-US" sz="3600" dirty="0"/>
              <a:t> </a:t>
            </a:r>
            <a:r>
              <a:rPr lang="en-US" altLang="zh-CN" sz="3600" dirty="0"/>
              <a:t>7.</a:t>
            </a:r>
            <a:r>
              <a:rPr lang="zh-CN" altLang="en-US" sz="3600" dirty="0"/>
              <a:t> </a:t>
            </a:r>
            <a:r>
              <a:rPr lang="en-US" altLang="zh-CN" sz="3600" dirty="0"/>
              <a:t>Time</a:t>
            </a:r>
            <a:r>
              <a:rPr lang="zh-CN" altLang="en-US" sz="3600" dirty="0"/>
              <a:t> </a:t>
            </a:r>
            <a:r>
              <a:rPr lang="en-US" altLang="zh-CN" sz="3600" dirty="0"/>
              <a:t>overhead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>
                <a:latin typeface="Helvetica" pitchFamily="2" charset="0"/>
              </a:rPr>
              <a:t>operation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inference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(a)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and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conflict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resolution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(b).</a:t>
            </a:r>
            <a:endParaRPr lang="en-US" altLang="zh-CN" sz="3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7BF17C-9514-4186-836B-1D080289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2" y="1397877"/>
            <a:ext cx="3042774" cy="1252554"/>
          </a:xfrm>
          <a:prstGeom prst="rect">
            <a:avLst/>
          </a:prstGeom>
        </p:spPr>
      </p:pic>
      <p:sp>
        <p:nvSpPr>
          <p:cNvPr id="50" name="圆角矩形 50">
            <a:extLst>
              <a:ext uri="{FF2B5EF4-FFF2-40B4-BE49-F238E27FC236}">
                <a16:creationId xmlns:a16="http://schemas.microsoft.com/office/drawing/2014/main" id="{10A59B30-C265-674E-A887-9B87777DA5D3}"/>
              </a:ext>
            </a:extLst>
          </p:cNvPr>
          <p:cNvSpPr/>
          <p:nvPr/>
        </p:nvSpPr>
        <p:spPr>
          <a:xfrm>
            <a:off x="20944800" y="6179972"/>
            <a:ext cx="11667112" cy="13854388"/>
          </a:xfrm>
          <a:prstGeom prst="roundRect">
            <a:avLst>
              <a:gd name="adj" fmla="val 6709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Motivation: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altLang="zh-CN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2" name="图片 1">
            <a:extLst>
              <a:ext uri="{FF2B5EF4-FFF2-40B4-BE49-F238E27FC236}">
                <a16:creationId xmlns:a16="http://schemas.microsoft.com/office/drawing/2014/main" id="{D44CD76A-A325-0243-A4C3-6C4CC907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840" y="13215000"/>
            <a:ext cx="8681741" cy="5562248"/>
          </a:xfrm>
          <a:prstGeom prst="rect">
            <a:avLst/>
          </a:prstGeom>
        </p:spPr>
      </p:pic>
      <p:sp>
        <p:nvSpPr>
          <p:cNvPr id="57" name="圆角矩形 50">
            <a:extLst>
              <a:ext uri="{FF2B5EF4-FFF2-40B4-BE49-F238E27FC236}">
                <a16:creationId xmlns:a16="http://schemas.microsoft.com/office/drawing/2014/main" id="{BB0230A7-DDFB-B34B-A3DC-1155107675BC}"/>
              </a:ext>
            </a:extLst>
          </p:cNvPr>
          <p:cNvSpPr/>
          <p:nvPr/>
        </p:nvSpPr>
        <p:spPr>
          <a:xfrm>
            <a:off x="512533" y="20793472"/>
            <a:ext cx="13971487" cy="15004442"/>
          </a:xfrm>
          <a:prstGeom prst="roundRect">
            <a:avLst>
              <a:gd name="adj" fmla="val 6709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UFC2: User-Friendly Collaborative Cloud</a:t>
            </a: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pic>
        <p:nvPicPr>
          <p:cNvPr id="63" name="Content Placeholder 4">
            <a:extLst>
              <a:ext uri="{FF2B5EF4-FFF2-40B4-BE49-F238E27FC236}">
                <a16:creationId xmlns:a16="http://schemas.microsoft.com/office/drawing/2014/main" id="{9FA03243-DB78-4349-BEB0-36519D8DB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79" y="21856099"/>
            <a:ext cx="11410349" cy="40879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375ABE-A8EA-5944-B9CD-54DBD57F9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02" y="26430650"/>
            <a:ext cx="12098068" cy="38828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E23A7E-B545-4D49-8336-86DA3807E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34" y="30455202"/>
            <a:ext cx="10579100" cy="3314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59F72F9-504E-C44B-8F04-77F5B65F5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6082" y="21390211"/>
            <a:ext cx="5125224" cy="3882747"/>
          </a:xfrm>
          <a:prstGeom prst="rect">
            <a:avLst/>
          </a:prstGeom>
        </p:spPr>
      </p:pic>
      <p:pic>
        <p:nvPicPr>
          <p:cNvPr id="84" name="图片 3">
            <a:extLst>
              <a:ext uri="{FF2B5EF4-FFF2-40B4-BE49-F238E27FC236}">
                <a16:creationId xmlns:a16="http://schemas.microsoft.com/office/drawing/2014/main" id="{6D0BB018-A496-0B42-B1DA-95BA2CB9D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7072" y="31464055"/>
            <a:ext cx="7666241" cy="348302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0471E8E-5480-E643-923C-94134A65C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83454" y="25615448"/>
            <a:ext cx="6501693" cy="455775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ED24041-9D80-5642-AD23-7E054739C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4216" y="31272506"/>
            <a:ext cx="5600892" cy="321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F76BC27-3AEB-6E45-9F21-A754E5730C3D}"/>
              </a:ext>
            </a:extLst>
          </p:cNvPr>
          <p:cNvSpPr/>
          <p:nvPr/>
        </p:nvSpPr>
        <p:spPr>
          <a:xfrm>
            <a:off x="905622" y="25984327"/>
            <a:ext cx="12974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/>
              <a:t>(a)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Inferring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operation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sequences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of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the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uploaded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versions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using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edit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graphs.</a:t>
            </a:r>
            <a:endParaRPr lang="en-US" sz="32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485EA5E-0C6A-5843-AE81-6AEC6D9856D5}"/>
              </a:ext>
            </a:extLst>
          </p:cNvPr>
          <p:cNvSpPr/>
          <p:nvPr/>
        </p:nvSpPr>
        <p:spPr>
          <a:xfrm>
            <a:off x="829424" y="30232799"/>
            <a:ext cx="133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/>
              <a:t>(b) Transforming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merging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operation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sequences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with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the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minimal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conflicts.</a:t>
            </a:r>
            <a:r>
              <a:rPr kumimoji="1" lang="zh-CN" altLang="en-US" sz="3200" dirty="0"/>
              <a:t>  </a:t>
            </a:r>
            <a:endParaRPr kumimoji="1" lang="en-US" altLang="zh-CN" sz="32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E4E330E-F8D2-814C-8C9E-5DA4D42B427A}"/>
              </a:ext>
            </a:extLst>
          </p:cNvPr>
          <p:cNvSpPr/>
          <p:nvPr/>
        </p:nvSpPr>
        <p:spPr>
          <a:xfrm>
            <a:off x="886222" y="33700796"/>
            <a:ext cx="13164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/>
              <a:t>(c)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Executing the merged operation sequence on the base version to generate a final merged version. </a:t>
            </a:r>
          </a:p>
        </p:txBody>
      </p:sp>
      <p:sp>
        <p:nvSpPr>
          <p:cNvPr id="92" name="文本框 55">
            <a:extLst>
              <a:ext uri="{FF2B5EF4-FFF2-40B4-BE49-F238E27FC236}">
                <a16:creationId xmlns:a16="http://schemas.microsoft.com/office/drawing/2014/main" id="{BE8153D9-3F73-3442-8E2A-45BD3218ED9F}"/>
              </a:ext>
            </a:extLst>
          </p:cNvPr>
          <p:cNvSpPr txBox="1"/>
          <p:nvPr/>
        </p:nvSpPr>
        <p:spPr>
          <a:xfrm>
            <a:off x="21231665" y="18789788"/>
            <a:ext cx="1109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Figure 1. Workflow and system components for supporting collaboration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 mainstream cloud storage services.</a:t>
            </a:r>
          </a:p>
        </p:txBody>
      </p:sp>
      <p:sp>
        <p:nvSpPr>
          <p:cNvPr id="94" name="文本框 55">
            <a:extLst>
              <a:ext uri="{FF2B5EF4-FFF2-40B4-BE49-F238E27FC236}">
                <a16:creationId xmlns:a16="http://schemas.microsoft.com/office/drawing/2014/main" id="{1AF8F738-B283-9141-AA25-042F0421AA56}"/>
              </a:ext>
            </a:extLst>
          </p:cNvPr>
          <p:cNvSpPr txBox="1"/>
          <p:nvPr/>
        </p:nvSpPr>
        <p:spPr>
          <a:xfrm>
            <a:off x="873724" y="34851763"/>
            <a:ext cx="1203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Figure 2. Working principle for merging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two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conflicting versions.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0D3400-B1A9-AD45-BFC9-D5402044B3AB}"/>
              </a:ext>
            </a:extLst>
          </p:cNvPr>
          <p:cNvSpPr/>
          <p:nvPr/>
        </p:nvSpPr>
        <p:spPr>
          <a:xfrm>
            <a:off x="21399469" y="7183960"/>
            <a:ext cx="11600023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</a:rPr>
              <a:t>Cloud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storage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services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provide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an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easy-to-use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and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general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way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for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collaborative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file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editing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(compared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with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dedicated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online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editors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like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Google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Docs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and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version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control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systems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like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Git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and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SVN),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but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their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transparent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solving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of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conflicts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normally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results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in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undesirable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user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experience.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In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this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work,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aim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at: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000" dirty="0"/>
              <a:t>conducting</a:t>
            </a:r>
            <a:r>
              <a:rPr lang="zh-CN" altLang="en-US" sz="4000" dirty="0"/>
              <a:t> </a:t>
            </a:r>
            <a:r>
              <a:rPr lang="en-US" altLang="zh-CN" sz="4000" dirty="0"/>
              <a:t>measurement</a:t>
            </a:r>
            <a:r>
              <a:rPr lang="zh-CN" altLang="en-US" sz="4000" dirty="0"/>
              <a:t> </a:t>
            </a:r>
            <a:r>
              <a:rPr lang="en-US" altLang="zh-CN" sz="4000" dirty="0"/>
              <a:t>study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investigate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causes of poor experiences;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000" dirty="0"/>
              <a:t>building</a:t>
            </a:r>
            <a:r>
              <a:rPr lang="zh-CN" altLang="en-US" sz="4000" dirty="0"/>
              <a:t> </a:t>
            </a:r>
            <a:r>
              <a:rPr lang="en-US" altLang="zh-CN" sz="4000" dirty="0"/>
              <a:t>practical</a:t>
            </a:r>
            <a:r>
              <a:rPr lang="zh-CN" altLang="en-US" sz="4000" dirty="0"/>
              <a:t> </a:t>
            </a:r>
            <a:r>
              <a:rPr lang="en-US" altLang="zh-CN" sz="4000" dirty="0"/>
              <a:t>system</a:t>
            </a:r>
            <a:r>
              <a:rPr lang="zh-CN" altLang="en-US" sz="4000" dirty="0"/>
              <a:t> </a:t>
            </a:r>
            <a:r>
              <a:rPr lang="en-US" altLang="zh-CN" sz="4000" dirty="0"/>
              <a:t>for</a:t>
            </a:r>
            <a:r>
              <a:rPr lang="zh-CN" altLang="en-US" sz="4000" dirty="0"/>
              <a:t> </a:t>
            </a:r>
            <a:r>
              <a:rPr lang="en-US" altLang="zh-CN" sz="4000" dirty="0"/>
              <a:t>better</a:t>
            </a:r>
            <a:r>
              <a:rPr lang="zh-CN" altLang="en-US" sz="4000" dirty="0"/>
              <a:t> </a:t>
            </a:r>
            <a:r>
              <a:rPr lang="en-US" altLang="zh-CN" sz="4000" dirty="0"/>
              <a:t>collaboration</a:t>
            </a:r>
            <a:r>
              <a:rPr lang="zh-CN" altLang="en-US" sz="4000" dirty="0"/>
              <a:t> </a:t>
            </a:r>
            <a:r>
              <a:rPr lang="en-US" altLang="zh-CN" sz="4000" dirty="0"/>
              <a:t>support.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sz="4000" dirty="0"/>
          </a:p>
          <a:p>
            <a:pPr marL="285750" indent="-285750">
              <a:buFont typeface="Wingdings" pitchFamily="2" charset="2"/>
              <a:buChar char="Ø"/>
            </a:pPr>
            <a:endParaRPr lang="en-US" altLang="zh-CN" sz="4000" dirty="0"/>
          </a:p>
          <a:p>
            <a:pPr marL="285750" indent="-285750">
              <a:buFont typeface="Wingdings" pitchFamily="2" charset="2"/>
              <a:buChar char="Ø"/>
            </a:pPr>
            <a:endParaRPr lang="en-US" sz="4000" dirty="0"/>
          </a:p>
        </p:txBody>
      </p:sp>
      <p:sp>
        <p:nvSpPr>
          <p:cNvPr id="103" name="圆角矩形 50">
            <a:extLst>
              <a:ext uri="{FF2B5EF4-FFF2-40B4-BE49-F238E27FC236}">
                <a16:creationId xmlns:a16="http://schemas.microsoft.com/office/drawing/2014/main" id="{6CC745B0-9E54-5C44-B883-3D036AFE1F23}"/>
              </a:ext>
            </a:extLst>
          </p:cNvPr>
          <p:cNvSpPr/>
          <p:nvPr/>
        </p:nvSpPr>
        <p:spPr>
          <a:xfrm>
            <a:off x="512533" y="6198736"/>
            <a:ext cx="19449369" cy="13835624"/>
          </a:xfrm>
          <a:prstGeom prst="roundRect">
            <a:avLst>
              <a:gd name="adj" fmla="val 6709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Collaboration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Today’s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Storage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Services</a:t>
            </a:r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altLang="zh-CN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6" name="图片 1">
            <a:extLst>
              <a:ext uri="{FF2B5EF4-FFF2-40B4-BE49-F238E27FC236}">
                <a16:creationId xmlns:a16="http://schemas.microsoft.com/office/drawing/2014/main" id="{BB5C9DDF-CF5C-B64A-A0EC-04BD3A7823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9558" y="7740996"/>
            <a:ext cx="18562854" cy="4267500"/>
          </a:xfrm>
          <a:prstGeom prst="rect">
            <a:avLst/>
          </a:prstGeom>
        </p:spPr>
      </p:pic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CD33E3D2-B1A1-AE4E-87FD-CC5D36B452DE}"/>
              </a:ext>
            </a:extLst>
          </p:cNvPr>
          <p:cNvSpPr txBox="1">
            <a:spLocks/>
          </p:cNvSpPr>
          <p:nvPr/>
        </p:nvSpPr>
        <p:spPr>
          <a:xfrm>
            <a:off x="688602" y="13218470"/>
            <a:ext cx="19515013" cy="438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o</a:t>
            </a:r>
            <a:r>
              <a:rPr lang="en-US" sz="4000" dirty="0"/>
              <a:t>ccurrence probability of conflicts</a:t>
            </a:r>
            <a:r>
              <a:rPr lang="zh-CN" altLang="en-US" sz="4000" dirty="0"/>
              <a:t> </a:t>
            </a:r>
            <a:r>
              <a:rPr lang="en-US" altLang="zh-CN" sz="4000" dirty="0"/>
              <a:t>is</a:t>
            </a:r>
            <a:r>
              <a:rPr lang="zh-CN" altLang="en-US" sz="4000" dirty="0"/>
              <a:t> </a:t>
            </a:r>
            <a:r>
              <a:rPr lang="en-US" altLang="zh-CN" sz="4000" dirty="0"/>
              <a:t>about</a:t>
            </a:r>
            <a:r>
              <a:rPr lang="zh-CN" altLang="en-US" sz="4000" dirty="0"/>
              <a:t> </a:t>
            </a:r>
            <a:r>
              <a:rPr lang="en-US" altLang="zh-CN" sz="4000" dirty="0"/>
              <a:t>4%</a:t>
            </a:r>
            <a:r>
              <a:rPr lang="zh-CN" altLang="en-US" sz="4000" dirty="0"/>
              <a:t> </a:t>
            </a: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cloud</a:t>
            </a:r>
            <a:r>
              <a:rPr lang="zh-CN" altLang="en-US" sz="4000" dirty="0"/>
              <a:t> </a:t>
            </a:r>
            <a:r>
              <a:rPr lang="en-US" altLang="zh-CN" sz="4000" dirty="0"/>
              <a:t>storage</a:t>
            </a:r>
            <a:r>
              <a:rPr lang="zh-CN" altLang="en-US" sz="4000" dirty="0"/>
              <a:t> </a:t>
            </a:r>
            <a:r>
              <a:rPr lang="en-US" altLang="zh-CN" sz="4000" dirty="0"/>
              <a:t>services,</a:t>
            </a:r>
            <a:r>
              <a:rPr lang="zh-CN" altLang="en-US" sz="4000" dirty="0"/>
              <a:t> </a:t>
            </a:r>
            <a:r>
              <a:rPr lang="en-US" altLang="zh-CN" sz="4000" dirty="0"/>
              <a:t>and</a:t>
            </a:r>
            <a:r>
              <a:rPr lang="zh-CN" altLang="en-US" sz="4000" dirty="0"/>
              <a:t> </a:t>
            </a:r>
            <a:r>
              <a:rPr lang="en-US" altLang="zh-CN" sz="4000" dirty="0"/>
              <a:t>most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conflicts</a:t>
            </a:r>
            <a:r>
              <a:rPr lang="zh-CN" altLang="en-US" sz="4000" dirty="0"/>
              <a:t> </a:t>
            </a:r>
            <a:r>
              <a:rPr lang="en-US" altLang="zh-CN" sz="4000" dirty="0"/>
              <a:t>are</a:t>
            </a:r>
            <a:r>
              <a:rPr lang="zh-CN" altLang="en-US" sz="4000" dirty="0"/>
              <a:t> </a:t>
            </a:r>
            <a:r>
              <a:rPr lang="en-US" altLang="zh-CN" sz="4000" dirty="0"/>
              <a:t>false</a:t>
            </a:r>
            <a:r>
              <a:rPr lang="zh-CN" altLang="en-US" sz="4000" dirty="0"/>
              <a:t> </a:t>
            </a:r>
            <a:r>
              <a:rPr lang="en-US" altLang="zh-CN" sz="4000" dirty="0"/>
              <a:t>conflicts</a:t>
            </a:r>
            <a:r>
              <a:rPr lang="zh-CN" altLang="en-US" sz="4000" dirty="0"/>
              <a:t> </a:t>
            </a:r>
            <a:r>
              <a:rPr lang="en-US" altLang="zh-CN" sz="4000" dirty="0"/>
              <a:t>(edits</a:t>
            </a:r>
            <a:r>
              <a:rPr lang="zh-CN" altLang="en-US" sz="4000" dirty="0"/>
              <a:t> </a:t>
            </a:r>
            <a:r>
              <a:rPr lang="en-US" altLang="zh-CN" sz="4000" dirty="0"/>
              <a:t>made</a:t>
            </a:r>
            <a:r>
              <a:rPr lang="zh-CN" altLang="en-US" sz="4000" dirty="0"/>
              <a:t> </a:t>
            </a:r>
            <a:r>
              <a:rPr lang="en-US" altLang="zh-CN" sz="4000" dirty="0"/>
              <a:t>on different parts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file).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4000" dirty="0"/>
              <a:t>Long</a:t>
            </a:r>
            <a:r>
              <a:rPr lang="zh-CN" altLang="en-US" sz="4000" dirty="0"/>
              <a:t> </a:t>
            </a:r>
            <a:r>
              <a:rPr lang="en-US" altLang="zh-CN" sz="4000" dirty="0"/>
              <a:t>sync</a:t>
            </a:r>
            <a:r>
              <a:rPr lang="zh-CN" altLang="en-US" sz="4000" dirty="0"/>
              <a:t> </a:t>
            </a:r>
            <a:r>
              <a:rPr lang="en-US" altLang="zh-CN" sz="4000" dirty="0"/>
              <a:t>delay</a:t>
            </a:r>
            <a:r>
              <a:rPr lang="zh-CN" altLang="en-US" sz="4000" dirty="0"/>
              <a:t> </a:t>
            </a:r>
            <a:r>
              <a:rPr lang="en-US" altLang="zh-CN" sz="4000" dirty="0"/>
              <a:t>leads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conflicts</a:t>
            </a:r>
            <a:r>
              <a:rPr lang="zh-CN" altLang="en-US" sz="4000" dirty="0"/>
              <a:t> </a:t>
            </a:r>
            <a:r>
              <a:rPr lang="en-US" altLang="zh-CN" sz="4000" dirty="0"/>
              <a:t>and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adoption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message</a:t>
            </a:r>
            <a:r>
              <a:rPr lang="zh-CN" altLang="en-US" sz="4000" dirty="0"/>
              <a:t> </a:t>
            </a:r>
            <a:r>
              <a:rPr lang="en-US" altLang="zh-CN" sz="4000" dirty="0"/>
              <a:t>queue</a:t>
            </a:r>
            <a:r>
              <a:rPr lang="zh-CN" altLang="en-US" sz="4000" dirty="0"/>
              <a:t> </a:t>
            </a:r>
            <a:r>
              <a:rPr lang="en-US" altLang="zh-CN" sz="4000" dirty="0"/>
              <a:t>make</a:t>
            </a:r>
            <a:r>
              <a:rPr lang="zh-CN" altLang="en-US" sz="4000" dirty="0"/>
              <a:t> </a:t>
            </a:r>
            <a:r>
              <a:rPr lang="en-US" altLang="zh-CN" sz="4000" dirty="0"/>
              <a:t>it</a:t>
            </a:r>
            <a:r>
              <a:rPr lang="zh-CN" altLang="en-US" sz="4000" dirty="0"/>
              <a:t> </a:t>
            </a:r>
            <a:r>
              <a:rPr lang="en-US" altLang="zh-CN" sz="4000" dirty="0"/>
              <a:t>more</a:t>
            </a:r>
            <a:r>
              <a:rPr lang="zh-CN" altLang="en-US" sz="4000" dirty="0"/>
              <a:t> </a:t>
            </a:r>
            <a:r>
              <a:rPr lang="en-US" altLang="zh-CN" sz="4000" dirty="0"/>
              <a:t>severe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4000" dirty="0"/>
              <a:t>Ineffective</a:t>
            </a:r>
            <a:r>
              <a:rPr lang="zh-CN" altLang="en-US" sz="4000" dirty="0"/>
              <a:t> </a:t>
            </a:r>
            <a:r>
              <a:rPr lang="en-US" altLang="zh-CN" sz="4000" dirty="0"/>
              <a:t>conflict</a:t>
            </a:r>
            <a:r>
              <a:rPr lang="zh-CN" altLang="en-US" sz="4000" dirty="0"/>
              <a:t> </a:t>
            </a:r>
            <a:r>
              <a:rPr lang="en-US" altLang="zh-CN" sz="4000" dirty="0"/>
              <a:t>prevention</a:t>
            </a:r>
            <a:r>
              <a:rPr lang="zh-CN" altLang="en-US" sz="4000" dirty="0"/>
              <a:t> </a:t>
            </a:r>
            <a:r>
              <a:rPr lang="en-US" altLang="zh-CN" sz="4000" dirty="0"/>
              <a:t>method;</a:t>
            </a:r>
            <a:r>
              <a:rPr lang="zh-CN" altLang="en-US" sz="4000" dirty="0"/>
              <a:t> </a:t>
            </a:r>
            <a:r>
              <a:rPr lang="en-US" altLang="zh-CN" sz="4000" dirty="0"/>
              <a:t>it</a:t>
            </a:r>
            <a:r>
              <a:rPr lang="zh-CN" altLang="en-US" sz="4000" dirty="0"/>
              <a:t> </a:t>
            </a:r>
            <a:r>
              <a:rPr lang="en-US" altLang="zh-CN" sz="4000" dirty="0"/>
              <a:t>is</a:t>
            </a:r>
            <a:r>
              <a:rPr lang="zh-CN" altLang="en-US" sz="4000" dirty="0"/>
              <a:t> </a:t>
            </a:r>
            <a:r>
              <a:rPr lang="en-US" altLang="zh-CN" sz="4000" dirty="0"/>
              <a:t>unable</a:t>
            </a:r>
            <a:r>
              <a:rPr lang="zh-CN" altLang="en-US" sz="4000" dirty="0"/>
              <a:t> </a:t>
            </a:r>
            <a:r>
              <a:rPr lang="en-US" altLang="zh-CN" sz="4000" dirty="0"/>
              <a:t>to</a:t>
            </a:r>
            <a:r>
              <a:rPr lang="zh-CN" altLang="en-US" sz="4000" dirty="0"/>
              <a:t> </a:t>
            </a:r>
            <a:r>
              <a:rPr lang="en-US" altLang="zh-CN" sz="4000" dirty="0"/>
              <a:t>lock</a:t>
            </a:r>
            <a:r>
              <a:rPr lang="zh-CN" altLang="en-US" sz="4000" dirty="0"/>
              <a:t> </a:t>
            </a:r>
            <a:r>
              <a:rPr lang="en-US" altLang="zh-CN" sz="4000" dirty="0"/>
              <a:t>a</a:t>
            </a:r>
            <a:r>
              <a:rPr lang="zh-CN" altLang="en-US" sz="4000" dirty="0"/>
              <a:t> </a:t>
            </a:r>
            <a:r>
              <a:rPr lang="en-US" altLang="zh-CN" sz="4000" dirty="0"/>
              <a:t>file</a:t>
            </a:r>
            <a:r>
              <a:rPr lang="zh-CN" altLang="en-US" sz="4000" dirty="0"/>
              <a:t> </a:t>
            </a:r>
            <a:r>
              <a:rPr lang="en-US" altLang="zh-CN" sz="4000" dirty="0"/>
              <a:t>at</a:t>
            </a:r>
            <a:r>
              <a:rPr lang="zh-CN" altLang="en-US" sz="4000" dirty="0"/>
              <a:t> </a:t>
            </a:r>
            <a:r>
              <a:rPr lang="en-US" altLang="zh-CN" sz="4000" dirty="0"/>
              <a:t>an</a:t>
            </a:r>
            <a:r>
              <a:rPr lang="zh-CN" altLang="en-US" sz="4000" dirty="0"/>
              <a:t> </a:t>
            </a:r>
            <a:r>
              <a:rPr lang="en-US" altLang="zh-CN" sz="4000" dirty="0"/>
              <a:t>ideal</a:t>
            </a:r>
            <a:r>
              <a:rPr lang="zh-CN" altLang="en-US" sz="4000" dirty="0"/>
              <a:t> </a:t>
            </a:r>
            <a:r>
              <a:rPr lang="en-US" altLang="zh-CN" sz="4000" dirty="0"/>
              <a:t>time.</a:t>
            </a:r>
            <a:r>
              <a:rPr lang="zh-CN" altLang="en-US" sz="4000" dirty="0"/>
              <a:t> </a:t>
            </a:r>
            <a:endParaRPr lang="en-US" altLang="zh-CN" sz="40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4000" dirty="0"/>
              <a:t>Unsatisfied conflict resolution strategies;</a:t>
            </a:r>
            <a:r>
              <a:rPr lang="zh-CN" altLang="en-US" sz="4000" dirty="0"/>
              <a:t> </a:t>
            </a:r>
            <a:r>
              <a:rPr lang="en-US" altLang="zh-CN" sz="4000" dirty="0"/>
              <a:t>file-level resolution are</a:t>
            </a:r>
            <a:r>
              <a:rPr lang="zh-CN" altLang="en-US" sz="4000" dirty="0"/>
              <a:t> </a:t>
            </a:r>
            <a:r>
              <a:rPr lang="en-US" altLang="zh-CN" sz="4000" dirty="0"/>
              <a:t>too</a:t>
            </a:r>
            <a:r>
              <a:rPr lang="zh-CN" altLang="en-US" sz="4000" dirty="0"/>
              <a:t> </a:t>
            </a:r>
            <a:r>
              <a:rPr lang="en-US" altLang="zh-CN" sz="4000" dirty="0"/>
              <a:t>coarse-grained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DABA1F9-2098-9047-811D-D9BBE6BF9737}"/>
              </a:ext>
            </a:extLst>
          </p:cNvPr>
          <p:cNvSpPr/>
          <p:nvPr/>
        </p:nvSpPr>
        <p:spPr>
          <a:xfrm>
            <a:off x="764616" y="12247167"/>
            <a:ext cx="3720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49ACF0"/>
                </a:solidFill>
              </a:rPr>
              <a:t>Major</a:t>
            </a:r>
            <a:r>
              <a:rPr lang="zh-CN" altLang="en-US" sz="4400" dirty="0">
                <a:solidFill>
                  <a:srgbClr val="49ACF0"/>
                </a:solidFill>
              </a:rPr>
              <a:t> </a:t>
            </a:r>
            <a:r>
              <a:rPr lang="en-US" altLang="zh-CN" sz="4400" dirty="0">
                <a:solidFill>
                  <a:srgbClr val="49ACF0"/>
                </a:solidFill>
              </a:rPr>
              <a:t>Findings:</a:t>
            </a:r>
            <a:endParaRPr lang="en-US" dirty="0">
              <a:solidFill>
                <a:srgbClr val="49ACF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A3340B8-CF80-E446-A594-07E64F57CF3A}"/>
              </a:ext>
            </a:extLst>
          </p:cNvPr>
          <p:cNvSpPr/>
          <p:nvPr/>
        </p:nvSpPr>
        <p:spPr>
          <a:xfrm>
            <a:off x="644187" y="18176865"/>
            <a:ext cx="16459200" cy="14126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4000" dirty="0">
                <a:solidFill>
                  <a:srgbClr val="00B050"/>
                </a:solidFill>
              </a:rPr>
              <a:t>Avoid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using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locks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for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conflict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prevention</a:t>
            </a:r>
          </a:p>
          <a:p>
            <a:pPr marL="571500" lvl="0" indent="-571500">
              <a:lnSpc>
                <a:spcPct val="110000"/>
              </a:lnSpc>
              <a:buFont typeface="Wingdings" pitchFamily="2" charset="2"/>
              <a:buChar char="Ø"/>
            </a:pPr>
            <a:r>
              <a:rPr lang="en-US" altLang="zh-CN" sz="4000" dirty="0">
                <a:solidFill>
                  <a:srgbClr val="00B050"/>
                </a:solidFill>
              </a:rPr>
              <a:t>Fine-grained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conflict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resolution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(i.e.,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automatic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merging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false</a:t>
            </a:r>
            <a:r>
              <a:rPr lang="zh-CN" altLang="en-US" sz="4000" dirty="0">
                <a:solidFill>
                  <a:srgbClr val="00B050"/>
                </a:solidFill>
              </a:rPr>
              <a:t> </a:t>
            </a:r>
            <a:r>
              <a:rPr lang="en-US" altLang="zh-CN" sz="4000" dirty="0">
                <a:solidFill>
                  <a:srgbClr val="00B050"/>
                </a:solidFill>
              </a:rPr>
              <a:t>conflicts)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9E92F6A-2384-E441-829A-2357A734D3DD}"/>
              </a:ext>
            </a:extLst>
          </p:cNvPr>
          <p:cNvSpPr/>
          <p:nvPr/>
        </p:nvSpPr>
        <p:spPr>
          <a:xfrm>
            <a:off x="810364" y="17215719"/>
            <a:ext cx="3119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49ACF0"/>
                </a:solidFill>
              </a:rPr>
              <a:t>Implications:</a:t>
            </a:r>
            <a:endParaRPr lang="en-US" dirty="0">
              <a:solidFill>
                <a:srgbClr val="49ACF0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F73A83C-CE52-2246-9590-9336BF7C6683}"/>
              </a:ext>
            </a:extLst>
          </p:cNvPr>
          <p:cNvSpPr/>
          <p:nvPr/>
        </p:nvSpPr>
        <p:spPr>
          <a:xfrm>
            <a:off x="23408073" y="27210193"/>
            <a:ext cx="9180919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34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prstClr val="black"/>
                </a:solidFill>
              </a:rPr>
              <a:t>Reorder conflicting operations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with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conflict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graph</a:t>
            </a:r>
          </a:p>
          <a:p>
            <a:pPr marL="212400" indent="-34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prstClr val="black"/>
                </a:solidFill>
              </a:rPr>
              <a:t>T</a:t>
            </a:r>
            <a:r>
              <a:rPr lang="en-US" sz="4000" dirty="0">
                <a:solidFill>
                  <a:prstClr val="black"/>
                </a:solidFill>
              </a:rPr>
              <a:t>opological sorting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in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the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conflict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graph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</a:rPr>
              <a:t>Merg</a:t>
            </a:r>
            <a:r>
              <a:rPr lang="en-US" altLang="zh-CN" sz="4000" dirty="0">
                <a:solidFill>
                  <a:prstClr val="black"/>
                </a:solidFill>
              </a:rPr>
              <a:t>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the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t</a:t>
            </a:r>
            <a:r>
              <a:rPr lang="en-US" sz="4000" dirty="0">
                <a:solidFill>
                  <a:prstClr val="black"/>
                </a:solidFill>
              </a:rPr>
              <a:t>opological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sorted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operations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with customized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OTs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and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generate</a:t>
            </a:r>
            <a:r>
              <a:rPr lang="zh-CN" altLang="en-US" sz="4000" dirty="0">
                <a:solidFill>
                  <a:prstClr val="black"/>
                </a:solidFill>
              </a:rPr>
              <a:t> </a:t>
            </a:r>
            <a:r>
              <a:rPr lang="en-US" altLang="zh-CN" sz="4000" dirty="0">
                <a:solidFill>
                  <a:prstClr val="black"/>
                </a:solidFill>
              </a:rPr>
              <a:t>S</a:t>
            </a:r>
            <a:r>
              <a:rPr lang="en-US" altLang="zh-CN" sz="4000" baseline="-25000" dirty="0">
                <a:solidFill>
                  <a:prstClr val="black"/>
                </a:solidFill>
              </a:rPr>
              <a:t>r</a:t>
            </a:r>
            <a:endParaRPr lang="en-US" sz="4000" baseline="-25000" dirty="0">
              <a:solidFill>
                <a:prstClr val="black"/>
              </a:solidFill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24D5F3D-1E28-314D-BBC3-699AC93F2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7177" y="37644036"/>
            <a:ext cx="5727727" cy="43837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C72FEB-96F3-524C-94F4-D67D735178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707" y="37670022"/>
            <a:ext cx="5996401" cy="43992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E760E76-7838-2A4D-8623-DF0D97BBC4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745" y="37656412"/>
            <a:ext cx="5674312" cy="441916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3DC671-E42F-CC40-ACBA-2E09650471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43" y="37644035"/>
            <a:ext cx="5652785" cy="4371663"/>
          </a:xfrm>
          <a:prstGeom prst="rect">
            <a:avLst/>
          </a:prstGeom>
        </p:spPr>
      </p:pic>
      <p:cxnSp>
        <p:nvCxnSpPr>
          <p:cNvPr id="125" name="直线连接符 15">
            <a:extLst>
              <a:ext uri="{FF2B5EF4-FFF2-40B4-BE49-F238E27FC236}">
                <a16:creationId xmlns:a16="http://schemas.microsoft.com/office/drawing/2014/main" id="{E0690634-ADD2-CD4A-B514-F8093B41EB8F}"/>
              </a:ext>
            </a:extLst>
          </p:cNvPr>
          <p:cNvCxnSpPr>
            <a:cxnSpLocks/>
          </p:cNvCxnSpPr>
          <p:nvPr/>
        </p:nvCxnSpPr>
        <p:spPr>
          <a:xfrm>
            <a:off x="14949510" y="20878589"/>
            <a:ext cx="61818" cy="14914890"/>
          </a:xfrm>
          <a:prstGeom prst="line">
            <a:avLst/>
          </a:prstGeom>
          <a:ln>
            <a:solidFill>
              <a:schemeClr val="tx2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10">
            <a:extLst>
              <a:ext uri="{FF2B5EF4-FFF2-40B4-BE49-F238E27FC236}">
                <a16:creationId xmlns:a16="http://schemas.microsoft.com/office/drawing/2014/main" id="{800E90CA-0FF1-A441-9156-A9802920A419}"/>
              </a:ext>
            </a:extLst>
          </p:cNvPr>
          <p:cNvSpPr txBox="1"/>
          <p:nvPr/>
        </p:nvSpPr>
        <p:spPr>
          <a:xfrm>
            <a:off x="17050995" y="42462868"/>
            <a:ext cx="1527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Figure</a:t>
            </a:r>
            <a:r>
              <a:rPr lang="zh-CN" altLang="en-US" sz="3600" dirty="0"/>
              <a:t> </a:t>
            </a:r>
            <a:r>
              <a:rPr lang="en-US" altLang="zh-CN" sz="3600" dirty="0"/>
              <a:t>8</a:t>
            </a:r>
            <a:r>
              <a:rPr lang="en-US" altLang="zh-CN" sz="3600"/>
              <a:t>.</a:t>
            </a:r>
            <a:r>
              <a:rPr lang="zh-CN" altLang="en-US" sz="3600" dirty="0"/>
              <a:t> </a:t>
            </a:r>
            <a:r>
              <a:rPr lang="en-US" altLang="zh-CN" sz="3600" dirty="0"/>
              <a:t>Traffic</a:t>
            </a:r>
            <a:r>
              <a:rPr lang="zh-CN" altLang="en-US" sz="3600" dirty="0"/>
              <a:t> </a:t>
            </a:r>
            <a:r>
              <a:rPr lang="en-US" altLang="zh-CN" sz="3600" dirty="0"/>
              <a:t>overhead</a:t>
            </a:r>
            <a:r>
              <a:rPr lang="zh-CN" altLang="en-US" sz="3600" dirty="0"/>
              <a:t> </a:t>
            </a:r>
            <a:r>
              <a:rPr lang="en-US" altLang="zh-CN" sz="3600" dirty="0"/>
              <a:t>when</a:t>
            </a:r>
            <a:r>
              <a:rPr lang="zh-CN" altLang="en-US" sz="3600" dirty="0"/>
              <a:t> </a:t>
            </a:r>
            <a:r>
              <a:rPr lang="en-US" altLang="zh-CN" sz="3600" dirty="0"/>
              <a:t>there</a:t>
            </a:r>
            <a:r>
              <a:rPr lang="zh-CN" altLang="en-US" sz="3600" dirty="0"/>
              <a:t> </a:t>
            </a:r>
            <a:r>
              <a:rPr lang="en-US" altLang="zh-CN" sz="3600" dirty="0"/>
              <a:t>are</a:t>
            </a:r>
            <a:r>
              <a:rPr lang="zh-CN" altLang="en-US" sz="3600" dirty="0"/>
              <a:t> </a:t>
            </a:r>
            <a:r>
              <a:rPr lang="en-US" altLang="zh-CN" sz="3600" dirty="0"/>
              <a:t>(a)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there</a:t>
            </a:r>
            <a:r>
              <a:rPr lang="zh-CN" altLang="en-US" sz="3600" dirty="0"/>
              <a:t> </a:t>
            </a:r>
            <a:r>
              <a:rPr lang="en-US" altLang="zh-CN" sz="3600" dirty="0"/>
              <a:t>are</a:t>
            </a:r>
            <a:r>
              <a:rPr lang="zh-CN" altLang="en-US" sz="3600" dirty="0"/>
              <a:t> </a:t>
            </a:r>
            <a:r>
              <a:rPr lang="en-US" altLang="zh-CN" sz="3600" dirty="0"/>
              <a:t>no</a:t>
            </a:r>
            <a:r>
              <a:rPr lang="zh-CN" altLang="en-US" sz="3600" dirty="0"/>
              <a:t> </a:t>
            </a:r>
            <a:r>
              <a:rPr lang="en-US" altLang="zh-CN" sz="3600" dirty="0"/>
              <a:t>(b)</a:t>
            </a:r>
            <a:r>
              <a:rPr lang="zh-CN" altLang="en-US" sz="3600" dirty="0"/>
              <a:t> </a:t>
            </a:r>
            <a:r>
              <a:rPr lang="en-US" altLang="zh-CN" sz="3600" dirty="0">
                <a:latin typeface="Helvetica" pitchFamily="2" charset="0"/>
              </a:rPr>
              <a:t>true</a:t>
            </a:r>
            <a:r>
              <a:rPr lang="zh-CN" altLang="en-US" sz="3600" dirty="0">
                <a:latin typeface="Helvetica" pitchFamily="2" charset="0"/>
              </a:rPr>
              <a:t> </a:t>
            </a:r>
            <a:r>
              <a:rPr lang="en-US" altLang="zh-CN" sz="3600" dirty="0">
                <a:latin typeface="Helvetica" pitchFamily="2" charset="0"/>
              </a:rPr>
              <a:t>conflicts.</a:t>
            </a:r>
            <a:endParaRPr lang="en-US" altLang="zh-CN" sz="36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04F51E6-D00D-CD49-8D83-C16E508F140B}"/>
              </a:ext>
            </a:extLst>
          </p:cNvPr>
          <p:cNvSpPr/>
          <p:nvPr/>
        </p:nvSpPr>
        <p:spPr>
          <a:xfrm>
            <a:off x="4613806" y="4191611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altLang="zh-CN" sz="3600" dirty="0">
                <a:solidFill>
                  <a:prstClr val="black"/>
                </a:solidFill>
                <a:latin typeface="Helvetica" pitchFamily="2" charset="0"/>
              </a:rPr>
              <a:t>(a)</a:t>
            </a:r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D07255E-554B-5442-8D4F-2D619E4A5648}"/>
              </a:ext>
            </a:extLst>
          </p:cNvPr>
          <p:cNvSpPr/>
          <p:nvPr/>
        </p:nvSpPr>
        <p:spPr>
          <a:xfrm>
            <a:off x="11593925" y="41898592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altLang="zh-CN" sz="3600" dirty="0">
                <a:solidFill>
                  <a:prstClr val="black"/>
                </a:solidFill>
                <a:latin typeface="Helvetica" pitchFamily="2" charset="0"/>
              </a:rPr>
              <a:t>(b)</a:t>
            </a:r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1BCF569-6556-C84C-87BB-CC7C28437135}"/>
              </a:ext>
            </a:extLst>
          </p:cNvPr>
          <p:cNvSpPr/>
          <p:nvPr/>
        </p:nvSpPr>
        <p:spPr>
          <a:xfrm>
            <a:off x="19846285" y="41894157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altLang="zh-CN" sz="3600" dirty="0">
                <a:solidFill>
                  <a:prstClr val="black"/>
                </a:solidFill>
                <a:latin typeface="Helvetica" pitchFamily="2" charset="0"/>
              </a:rPr>
              <a:t>(a)</a:t>
            </a:r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3D99EB4-73FC-944C-AD06-84F70B257D16}"/>
              </a:ext>
            </a:extLst>
          </p:cNvPr>
          <p:cNvSpPr/>
          <p:nvPr/>
        </p:nvSpPr>
        <p:spPr>
          <a:xfrm>
            <a:off x="27704205" y="41942894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r>
              <a:rPr lang="en-US" altLang="zh-CN" sz="3600" dirty="0">
                <a:solidFill>
                  <a:prstClr val="black"/>
                </a:solidFill>
                <a:latin typeface="Helvetica" pitchFamily="2" charset="0"/>
              </a:rPr>
              <a:t>(b)</a:t>
            </a:r>
            <a:r>
              <a:rPr lang="zh-CN" altLang="en-US" sz="3600" dirty="0">
                <a:solidFill>
                  <a:prstClr val="black"/>
                </a:solidFill>
                <a:latin typeface="Helvetica" pitchFamily="2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306BE-6EF0-5B4F-9387-333A59097530}"/>
              </a:ext>
            </a:extLst>
          </p:cNvPr>
          <p:cNvSpPr/>
          <p:nvPr/>
        </p:nvSpPr>
        <p:spPr>
          <a:xfrm>
            <a:off x="15841661" y="22797854"/>
            <a:ext cx="11058699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000000"/>
                </a:solidFill>
              </a:rPr>
              <a:t>Finding the shortest operation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sequence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via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Longest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Common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Substrings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(LCS)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4000" dirty="0">
                <a:solidFill>
                  <a:srgbClr val="000000"/>
                </a:solidFill>
              </a:rPr>
              <a:t>Efficient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LCS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calculation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with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edit</a:t>
            </a:r>
            <a:r>
              <a:rPr lang="zh-CN" altLang="en-US" sz="4000" dirty="0">
                <a:solidFill>
                  <a:srgbClr val="000000"/>
                </a:solidFill>
              </a:rPr>
              <a:t> </a:t>
            </a:r>
            <a:r>
              <a:rPr lang="en-US" altLang="zh-CN" sz="4000" dirty="0">
                <a:solidFill>
                  <a:srgbClr val="000000"/>
                </a:solidFill>
              </a:rPr>
              <a:t>graphs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EF9EAF-DE1D-D946-9B9D-05259B0938D1}"/>
              </a:ext>
            </a:extLst>
          </p:cNvPr>
          <p:cNvSpPr/>
          <p:nvPr/>
        </p:nvSpPr>
        <p:spPr>
          <a:xfrm>
            <a:off x="15834577" y="22062599"/>
            <a:ext cx="5110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49ACF0"/>
                </a:solidFill>
              </a:rPr>
              <a:t>Inferring</a:t>
            </a:r>
            <a:r>
              <a:rPr lang="zh-CN" altLang="en-US" sz="4400" dirty="0">
                <a:solidFill>
                  <a:srgbClr val="49ACF0"/>
                </a:solidFill>
              </a:rPr>
              <a:t> </a:t>
            </a:r>
            <a:r>
              <a:rPr lang="en-US" altLang="zh-CN" sz="4400" dirty="0">
                <a:solidFill>
                  <a:srgbClr val="49ACF0"/>
                </a:solidFill>
              </a:rPr>
              <a:t>operations:</a:t>
            </a:r>
            <a:endParaRPr lang="en-US" dirty="0">
              <a:solidFill>
                <a:srgbClr val="49ACF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4B77D7-EDF9-B643-9CCD-4F601C3693DE}"/>
              </a:ext>
            </a:extLst>
          </p:cNvPr>
          <p:cNvSpPr/>
          <p:nvPr/>
        </p:nvSpPr>
        <p:spPr>
          <a:xfrm>
            <a:off x="23307495" y="26567014"/>
            <a:ext cx="5853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49ACF0"/>
                </a:solidFill>
              </a:rPr>
              <a:t>Handling</a:t>
            </a:r>
            <a:r>
              <a:rPr lang="zh-CN" altLang="en-US" sz="4400" dirty="0">
                <a:solidFill>
                  <a:srgbClr val="49ACF0"/>
                </a:solidFill>
              </a:rPr>
              <a:t> </a:t>
            </a:r>
            <a:r>
              <a:rPr lang="en-US" altLang="zh-CN" sz="4400" dirty="0">
                <a:solidFill>
                  <a:srgbClr val="49ACF0"/>
                </a:solidFill>
              </a:rPr>
              <a:t>true</a:t>
            </a:r>
            <a:r>
              <a:rPr lang="zh-CN" altLang="en-US" sz="4400" dirty="0">
                <a:solidFill>
                  <a:srgbClr val="49ACF0"/>
                </a:solidFill>
              </a:rPr>
              <a:t> </a:t>
            </a:r>
            <a:r>
              <a:rPr lang="en-US" altLang="zh-CN" sz="4400" dirty="0">
                <a:solidFill>
                  <a:srgbClr val="49ACF0"/>
                </a:solidFill>
              </a:rPr>
              <a:t>conflicts:</a:t>
            </a:r>
            <a:endParaRPr lang="en-US" dirty="0">
              <a:solidFill>
                <a:srgbClr val="49AC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9B9171-2CFD-3343-8322-0B7CBA600121}"/>
              </a:ext>
            </a:extLst>
          </p:cNvPr>
          <p:cNvSpPr/>
          <p:nvPr/>
        </p:nvSpPr>
        <p:spPr>
          <a:xfrm>
            <a:off x="26058155" y="25275860"/>
            <a:ext cx="6278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prstClr val="black"/>
                </a:solidFill>
              </a:rPr>
              <a:t>Figure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3.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Organizing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words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”property”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and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“purple”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with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a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conflict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graph.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6C7F7F-3A58-FF4F-810E-0474E2E4A422}"/>
              </a:ext>
            </a:extLst>
          </p:cNvPr>
          <p:cNvSpPr/>
          <p:nvPr/>
        </p:nvSpPr>
        <p:spPr>
          <a:xfrm>
            <a:off x="16216322" y="30244412"/>
            <a:ext cx="7491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prstClr val="black"/>
                </a:solidFill>
              </a:rPr>
              <a:t>Figure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4.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Organizing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conflicting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operations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with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conflict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graphs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A0EB10-3A89-0C40-AC16-ECAAC9170EC9}"/>
              </a:ext>
            </a:extLst>
          </p:cNvPr>
          <p:cNvSpPr/>
          <p:nvPr/>
        </p:nvSpPr>
        <p:spPr>
          <a:xfrm>
            <a:off x="15888968" y="34888437"/>
            <a:ext cx="897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prstClr val="black"/>
                </a:solidFill>
              </a:rPr>
              <a:t>Figure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5.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A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demonstration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of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true conflicts detection.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5E94B3-55F1-994D-B043-74923A12752A}"/>
              </a:ext>
            </a:extLst>
          </p:cNvPr>
          <p:cNvSpPr/>
          <p:nvPr/>
        </p:nvSpPr>
        <p:spPr>
          <a:xfrm>
            <a:off x="25514471" y="34888436"/>
            <a:ext cx="6835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dirty="0">
                <a:solidFill>
                  <a:prstClr val="black"/>
                </a:solidFill>
              </a:rPr>
              <a:t>Figure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6.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Chunk-recalculation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in</a:t>
            </a:r>
            <a:r>
              <a:rPr kumimoji="1" lang="zh-CN" altLang="en-US" sz="3200" dirty="0">
                <a:solidFill>
                  <a:prstClr val="black"/>
                </a:solidFill>
              </a:rPr>
              <a:t> </a:t>
            </a:r>
            <a:r>
              <a:rPr kumimoji="1" lang="en-US" altLang="zh-CN" sz="3200" dirty="0">
                <a:solidFill>
                  <a:prstClr val="black"/>
                </a:solidFill>
              </a:rPr>
              <a:t>OCDC.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1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{8F07C8F4-E30B-FD43-9B7B-6B780271D0B1}tf16401378</Template>
  <TotalTime>2878</TotalTime>
  <Words>466</Words>
  <Application>Microsoft Macintosh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Hei</vt:lpstr>
      <vt:lpstr>Arial</vt:lpstr>
      <vt:lpstr>Calibri</vt:lpstr>
      <vt:lpstr>Calibri Light</vt:lpstr>
      <vt:lpstr>Helvetica</vt:lpstr>
      <vt:lpstr>Wingdings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肖贺</dc:creator>
  <cp:lastModifiedBy>Minghao Zhao</cp:lastModifiedBy>
  <cp:revision>368</cp:revision>
  <cp:lastPrinted>2018-02-04T16:31:13Z</cp:lastPrinted>
  <dcterms:created xsi:type="dcterms:W3CDTF">2018-02-01T05:25:29Z</dcterms:created>
  <dcterms:modified xsi:type="dcterms:W3CDTF">2020-02-21T10:40:42Z</dcterms:modified>
</cp:coreProperties>
</file>